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58" r:id="rId3"/>
    <p:sldId id="257" r:id="rId4"/>
    <p:sldId id="259" r:id="rId5"/>
    <p:sldId id="260" r:id="rId6"/>
    <p:sldId id="261" r:id="rId7"/>
    <p:sldId id="262" r:id="rId8"/>
    <p:sldId id="265"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2BFCC1-E857-2D3B-1FE5-67E3D37C1412}" v="22" dt="2022-05-02T00:44:23.053"/>
    <p1510:client id="{A9275F0A-CE06-7D4F-83DC-ED4C5E3A3D56}" v="788" dt="2022-05-02T05:43:20.592"/>
    <p1510:client id="{D36C5E23-27E0-4E1B-28B7-1432F5C85788}" v="2" dt="2022-05-02T03:03:06.939"/>
    <p1510:client id="{D4527791-C20C-8F4F-EE3B-1CE55230F6B8}" v="24" dt="2022-05-01T21:35:56.7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AE8EA6-2DC7-4D5B-99CD-C1876C744689}" type="datetimeFigureOut">
              <a:t>5/1/2022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607F9D-9D8C-4BAE-90F4-9E4B7CE8BD63}" type="slidenum">
              <a:t>‹#›</a:t>
            </a:fld>
            <a:endParaRPr lang="en-US"/>
          </a:p>
        </p:txBody>
      </p:sp>
    </p:spTree>
    <p:extLst>
      <p:ext uri="{BB962C8B-B14F-4D97-AF65-F5344CB8AC3E}">
        <p14:creationId xmlns:p14="http://schemas.microsoft.com/office/powerpoint/2010/main" val="2840895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SVI is a comprehensive composite index obtained by linear combination of several principal components from principal component analysis of several selected SVI</a:t>
            </a:r>
            <a:r>
              <a:rPr lang="en-US" altLang="zh-CN">
                <a:ea typeface="Calibri"/>
                <a:cs typeface="Calibri"/>
              </a:rPr>
              <a:t> </a:t>
            </a:r>
            <a:r>
              <a:rPr lang="en-US">
                <a:cs typeface="Calibri"/>
              </a:rPr>
              <a:t>variables, which quantifies the relative level of overall social vulnerability.</a:t>
            </a:r>
          </a:p>
          <a:p>
            <a:r>
              <a:rPr lang="en-US"/>
              <a:t>The populations of environmental justice areas are relatively disadvantaged in society, consisting of low-income, minority, and English as a second language population. Because they are in a socially invisible position, their rights may be violated without their awareness. This study wants to understand whether society prefers to locate pollution sources near socially disadvantaged groups. And which effects of environmental pollution people receive in environmental justice areas. We can use past data, research, and fieldwork to analyze the affected groups.  </a:t>
            </a:r>
            <a:endParaRPr lang="en-US">
              <a:ea typeface="Calibri"/>
              <a:cs typeface="Calibri"/>
            </a:endParaRPr>
          </a:p>
          <a:p>
            <a:endParaRPr lang="en-US">
              <a:ea typeface="Calibri"/>
              <a:cs typeface="Calibri"/>
            </a:endParaRPr>
          </a:p>
          <a:p>
            <a:endParaRPr lang="ja-JP" altLang="en-US">
              <a:ea typeface="Calibri"/>
              <a:cs typeface="Calibri"/>
            </a:endParaRPr>
          </a:p>
        </p:txBody>
      </p:sp>
      <p:sp>
        <p:nvSpPr>
          <p:cNvPr id="4" name="Slide Number Placeholder 3"/>
          <p:cNvSpPr>
            <a:spLocks noGrp="1"/>
          </p:cNvSpPr>
          <p:nvPr>
            <p:ph type="sldNum" sz="quarter" idx="5"/>
          </p:nvPr>
        </p:nvSpPr>
        <p:spPr/>
        <p:txBody>
          <a:bodyPr/>
          <a:lstStyle/>
          <a:p>
            <a:fld id="{CA607F9D-9D8C-4BAE-90F4-9E4B7CE8BD63}" type="slidenum">
              <a:t>2</a:t>
            </a:fld>
            <a:endParaRPr lang="en-US"/>
          </a:p>
        </p:txBody>
      </p:sp>
    </p:spTree>
    <p:extLst>
      <p:ext uri="{BB962C8B-B14F-4D97-AF65-F5344CB8AC3E}">
        <p14:creationId xmlns:p14="http://schemas.microsoft.com/office/powerpoint/2010/main" val="2044798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used </a:t>
            </a:r>
            <a:r>
              <a:rPr lang="en-US" err="1"/>
              <a:t>Geoda</a:t>
            </a:r>
            <a:r>
              <a:rPr lang="en-US"/>
              <a:t> to create these maps, HH show on red color, means High feature surrounded by high neighbor.</a:t>
            </a:r>
          </a:p>
          <a:p>
            <a:endParaRPr lang="en-US">
              <a:ea typeface="等线"/>
            </a:endParaRPr>
          </a:p>
          <a:p>
            <a:r>
              <a:rPr lang="en-US" altLang="zh-CN" sz="1200" b="0" i="0" kern="1200">
                <a:solidFill>
                  <a:schemeClr val="tx1"/>
                </a:solidFill>
                <a:effectLst/>
                <a:latin typeface="+mn-lt"/>
                <a:ea typeface="等线"/>
                <a:cs typeface="+mn-cs"/>
              </a:rPr>
              <a:t>Socioeconomic </a:t>
            </a:r>
            <a:r>
              <a:rPr lang="en-US" altLang="zh-CN">
                <a:ea typeface="等线"/>
              </a:rPr>
              <a:t>Status: Below</a:t>
            </a:r>
            <a:r>
              <a:rPr lang="en-US" altLang="zh-CN" sz="1200" b="0" i="0" kern="1200">
                <a:solidFill>
                  <a:schemeClr val="tx1"/>
                </a:solidFill>
                <a:effectLst/>
                <a:latin typeface="+mn-lt"/>
                <a:ea typeface="等线"/>
                <a:cs typeface="+mn-cs"/>
              </a:rPr>
              <a:t> </a:t>
            </a:r>
            <a:r>
              <a:rPr lang="en-US" altLang="zh-CN">
                <a:ea typeface="等线"/>
              </a:rPr>
              <a:t>Poverty, Unemployed, Low Income and No</a:t>
            </a:r>
            <a:r>
              <a:rPr lang="en-US" altLang="zh-CN" sz="1200" b="0" i="0" kern="1200">
                <a:solidFill>
                  <a:schemeClr val="tx1"/>
                </a:solidFill>
                <a:effectLst/>
                <a:latin typeface="+mn-lt"/>
                <a:ea typeface="等线"/>
                <a:cs typeface="+mn-cs"/>
              </a:rPr>
              <a:t> High School Diploma</a:t>
            </a:r>
            <a:endParaRPr lang="en-US" altLang="zh-CN" sz="1200" b="0" i="0" kern="1200">
              <a:solidFill>
                <a:schemeClr val="tx1"/>
              </a:solidFill>
              <a:effectLst/>
              <a:latin typeface="+mn-lt"/>
              <a:ea typeface="等线"/>
              <a:cs typeface="Calibri"/>
            </a:endParaRPr>
          </a:p>
          <a:p>
            <a:r>
              <a:rPr lang="en-US" altLang="zh-CN" sz="1200" b="0" i="0" kern="1200">
                <a:solidFill>
                  <a:schemeClr val="tx1"/>
                </a:solidFill>
                <a:effectLst/>
                <a:latin typeface="+mn-lt"/>
                <a:ea typeface="等线"/>
                <a:cs typeface="+mn-cs"/>
              </a:rPr>
              <a:t>Household Composition &amp; Disability</a:t>
            </a:r>
            <a:r>
              <a:rPr lang="en-US" altLang="zh-CN" sz="1200" b="0" i="0" kern="1200">
                <a:solidFill>
                  <a:schemeClr val="tx1"/>
                </a:solidFill>
                <a:effectLst/>
                <a:latin typeface="+mn-lt"/>
                <a:ea typeface="等线"/>
                <a:cs typeface="Calibri"/>
              </a:rPr>
              <a:t>: </a:t>
            </a:r>
            <a:r>
              <a:rPr lang="en-US" altLang="zh-CN" sz="1200" b="0" i="0" kern="1200">
                <a:solidFill>
                  <a:schemeClr val="tx1"/>
                </a:solidFill>
                <a:effectLst/>
                <a:latin typeface="+mn-lt"/>
                <a:ea typeface="等线"/>
                <a:cs typeface="+mn-cs"/>
              </a:rPr>
              <a:t>Aged 65 or Older</a:t>
            </a:r>
            <a:r>
              <a:rPr lang="en-US" altLang="zh-CN" sz="1200" b="0" i="0" kern="1200">
                <a:solidFill>
                  <a:schemeClr val="tx1"/>
                </a:solidFill>
                <a:effectLst/>
                <a:latin typeface="+mn-lt"/>
                <a:ea typeface="等线"/>
                <a:cs typeface="Calibri"/>
              </a:rPr>
              <a:t>, </a:t>
            </a:r>
            <a:r>
              <a:rPr lang="en-US" altLang="zh-CN" sz="1200" b="0" i="0" kern="1200">
                <a:solidFill>
                  <a:schemeClr val="tx1"/>
                </a:solidFill>
                <a:effectLst/>
                <a:latin typeface="+mn-lt"/>
                <a:ea typeface="等线"/>
                <a:cs typeface="+mn-cs"/>
              </a:rPr>
              <a:t>Aged 17 or Younger</a:t>
            </a:r>
            <a:r>
              <a:rPr lang="en-US" altLang="zh-CN" sz="1200" b="0" i="0" kern="1200">
                <a:solidFill>
                  <a:schemeClr val="tx1"/>
                </a:solidFill>
                <a:effectLst/>
                <a:latin typeface="+mn-lt"/>
                <a:ea typeface="等线"/>
                <a:cs typeface="Calibri"/>
              </a:rPr>
              <a:t>, </a:t>
            </a:r>
            <a:r>
              <a:rPr lang="en-US" altLang="zh-CN" sz="1200" b="0" i="0" kern="1200">
                <a:solidFill>
                  <a:schemeClr val="tx1"/>
                </a:solidFill>
                <a:effectLst/>
                <a:latin typeface="+mn-lt"/>
                <a:ea typeface="等线"/>
                <a:cs typeface="+mn-cs"/>
              </a:rPr>
              <a:t>Civilian with a Disability</a:t>
            </a:r>
            <a:r>
              <a:rPr lang="en-US" altLang="zh-CN" sz="1200" b="0" i="0" kern="1200">
                <a:solidFill>
                  <a:schemeClr val="tx1"/>
                </a:solidFill>
                <a:effectLst/>
                <a:latin typeface="+mn-lt"/>
                <a:ea typeface="等线"/>
                <a:cs typeface="Calibri"/>
              </a:rPr>
              <a:t>, </a:t>
            </a:r>
            <a:r>
              <a:rPr lang="en-US" altLang="zh-CN" sz="1200" b="0" i="0" kern="1200">
                <a:solidFill>
                  <a:schemeClr val="tx1"/>
                </a:solidFill>
                <a:effectLst/>
                <a:latin typeface="+mn-lt"/>
                <a:ea typeface="等线"/>
                <a:cs typeface="+mn-cs"/>
              </a:rPr>
              <a:t>Single-Parent Households</a:t>
            </a:r>
            <a:endParaRPr lang="en-US" altLang="zh-CN" sz="1200" b="0" i="0" kern="1200">
              <a:solidFill>
                <a:schemeClr val="tx1"/>
              </a:solidFill>
              <a:effectLst/>
              <a:latin typeface="+mn-lt"/>
              <a:ea typeface="等线"/>
              <a:cs typeface="Calibri"/>
            </a:endParaRPr>
          </a:p>
          <a:p>
            <a:r>
              <a:rPr lang="en-US" altLang="zh-CN" sz="1200" b="0" i="0" kern="1200">
                <a:solidFill>
                  <a:schemeClr val="tx1"/>
                </a:solidFill>
                <a:effectLst/>
                <a:latin typeface="+mn-lt"/>
                <a:ea typeface="等线"/>
                <a:cs typeface="+mn-cs"/>
              </a:rPr>
              <a:t>Minority Status &amp; Language</a:t>
            </a:r>
            <a:r>
              <a:rPr lang="en-US" altLang="zh-CN">
                <a:ea typeface="等线"/>
                <a:cs typeface="Calibri"/>
              </a:rPr>
              <a:t> include</a:t>
            </a:r>
            <a:r>
              <a:rPr lang="en-US" altLang="zh-CN" sz="1200" b="0" i="0" kern="1200">
                <a:solidFill>
                  <a:schemeClr val="tx1"/>
                </a:solidFill>
                <a:effectLst/>
                <a:latin typeface="+mn-lt"/>
                <a:ea typeface="等线"/>
                <a:cs typeface="Calibri"/>
              </a:rPr>
              <a:t> </a:t>
            </a:r>
            <a:r>
              <a:rPr lang="en-US" altLang="zh-CN" sz="1200" b="0" i="0" kern="1200">
                <a:solidFill>
                  <a:schemeClr val="tx1"/>
                </a:solidFill>
                <a:effectLst/>
                <a:latin typeface="+mn-lt"/>
                <a:ea typeface="等线"/>
                <a:cs typeface="+mn-cs"/>
              </a:rPr>
              <a:t>Minority</a:t>
            </a:r>
            <a:r>
              <a:rPr lang="en-US" altLang="zh-CN" sz="1200" b="0" i="0" kern="1200">
                <a:solidFill>
                  <a:schemeClr val="tx1"/>
                </a:solidFill>
                <a:effectLst/>
                <a:latin typeface="+mn-lt"/>
                <a:ea typeface="等线"/>
                <a:cs typeface="Calibri"/>
              </a:rPr>
              <a:t>, </a:t>
            </a:r>
            <a:r>
              <a:rPr lang="en-US" altLang="zh-CN" sz="1200" b="0" i="0" kern="1200">
                <a:solidFill>
                  <a:schemeClr val="tx1"/>
                </a:solidFill>
                <a:effectLst/>
                <a:latin typeface="+mn-lt"/>
                <a:ea typeface="等线"/>
                <a:cs typeface="+mn-cs"/>
              </a:rPr>
              <a:t>Aged 5 or Older who Speaks English “Less than Well”</a:t>
            </a:r>
            <a:endParaRPr lang="en-US" altLang="zh-CN" sz="1200" b="0" i="0" kern="1200">
              <a:solidFill>
                <a:schemeClr val="tx1"/>
              </a:solidFill>
              <a:effectLst/>
              <a:latin typeface="+mn-lt"/>
              <a:ea typeface="等线"/>
              <a:cs typeface="Calibri"/>
            </a:endParaRPr>
          </a:p>
          <a:p>
            <a:r>
              <a:rPr lang="en-US" altLang="zh-CN" sz="1200" b="0" i="0" kern="1200">
                <a:solidFill>
                  <a:schemeClr val="tx1"/>
                </a:solidFill>
                <a:effectLst/>
                <a:latin typeface="+mn-lt"/>
                <a:ea typeface="等线"/>
                <a:cs typeface="+mn-cs"/>
              </a:rPr>
              <a:t>Housing Type &amp; Transportation</a:t>
            </a:r>
            <a:r>
              <a:rPr lang="en-US" altLang="zh-CN" sz="1200" b="0" i="0" kern="1200">
                <a:solidFill>
                  <a:schemeClr val="tx1"/>
                </a:solidFill>
                <a:effectLst/>
                <a:latin typeface="+mn-lt"/>
                <a:ea typeface="等线"/>
                <a:cs typeface="Calibri"/>
              </a:rPr>
              <a:t>: </a:t>
            </a:r>
            <a:r>
              <a:rPr lang="en-US" altLang="zh-CN" sz="1200" b="0" i="0" kern="1200">
                <a:solidFill>
                  <a:schemeClr val="tx1"/>
                </a:solidFill>
                <a:effectLst/>
                <a:latin typeface="+mn-lt"/>
                <a:ea typeface="等线"/>
                <a:cs typeface="+mn-cs"/>
              </a:rPr>
              <a:t>Multi-Unit </a:t>
            </a:r>
            <a:r>
              <a:rPr lang="en-US" altLang="zh-CN">
                <a:ea typeface="等线"/>
              </a:rPr>
              <a:t>Structures</a:t>
            </a:r>
            <a:r>
              <a:rPr lang="en-US" altLang="zh-CN" sz="1200" b="0" i="0" kern="1200">
                <a:solidFill>
                  <a:schemeClr val="tx1"/>
                </a:solidFill>
                <a:effectLst/>
                <a:latin typeface="+mn-lt"/>
                <a:ea typeface="等线"/>
                <a:cs typeface="Calibri"/>
              </a:rPr>
              <a:t>, </a:t>
            </a:r>
            <a:r>
              <a:rPr lang="en-US" altLang="zh-CN" sz="1200" b="0" i="0" kern="1200">
                <a:solidFill>
                  <a:schemeClr val="tx1"/>
                </a:solidFill>
                <a:effectLst/>
                <a:latin typeface="+mn-lt"/>
                <a:ea typeface="等线"/>
                <a:cs typeface="+mn-cs"/>
              </a:rPr>
              <a:t>Mobile Homes</a:t>
            </a:r>
            <a:r>
              <a:rPr lang="en-US" altLang="zh-CN" sz="1200" b="0" i="0" kern="1200">
                <a:solidFill>
                  <a:schemeClr val="tx1"/>
                </a:solidFill>
                <a:effectLst/>
                <a:latin typeface="+mn-lt"/>
                <a:ea typeface="等线"/>
                <a:cs typeface="Calibri"/>
              </a:rPr>
              <a:t>, </a:t>
            </a:r>
            <a:r>
              <a:rPr lang="en-US" altLang="zh-CN" sz="1200" b="0" i="0" kern="1200">
                <a:solidFill>
                  <a:schemeClr val="tx1"/>
                </a:solidFill>
                <a:effectLst/>
                <a:latin typeface="+mn-lt"/>
                <a:ea typeface="等线"/>
                <a:cs typeface="+mn-cs"/>
              </a:rPr>
              <a:t>Crowding</a:t>
            </a:r>
            <a:r>
              <a:rPr lang="en-US" altLang="zh-CN" sz="1200" b="0" i="0" kern="1200">
                <a:solidFill>
                  <a:schemeClr val="tx1"/>
                </a:solidFill>
                <a:effectLst/>
                <a:latin typeface="+mn-lt"/>
                <a:ea typeface="等线"/>
                <a:cs typeface="Calibri"/>
              </a:rPr>
              <a:t>, </a:t>
            </a:r>
            <a:r>
              <a:rPr lang="en-US" altLang="zh-CN" sz="1200" b="0" i="0" kern="1200">
                <a:solidFill>
                  <a:schemeClr val="tx1"/>
                </a:solidFill>
                <a:effectLst/>
                <a:latin typeface="+mn-lt"/>
                <a:ea typeface="等线"/>
                <a:cs typeface="+mn-cs"/>
              </a:rPr>
              <a:t>No </a:t>
            </a:r>
            <a:r>
              <a:rPr lang="en-US" altLang="zh-CN">
                <a:ea typeface="等线"/>
                <a:cs typeface="Calibri"/>
              </a:rPr>
              <a:t>transportation</a:t>
            </a:r>
            <a:r>
              <a:rPr lang="en-US" altLang="zh-CN">
                <a:ea typeface="等线"/>
              </a:rPr>
              <a:t> and </a:t>
            </a:r>
            <a:r>
              <a:rPr lang="en-US" altLang="zh-CN" sz="1200" b="0" i="0" kern="1200">
                <a:solidFill>
                  <a:schemeClr val="tx1"/>
                </a:solidFill>
                <a:effectLst/>
                <a:latin typeface="+mn-lt"/>
                <a:ea typeface="等线"/>
                <a:cs typeface="+mn-cs"/>
              </a:rPr>
              <a:t>Group Quarters</a:t>
            </a:r>
            <a:endParaRPr lang="en-US" altLang="zh-CN" sz="1200" b="0" i="0" kern="1200">
              <a:solidFill>
                <a:schemeClr val="tx1"/>
              </a:solidFill>
              <a:effectLst/>
              <a:latin typeface="+mn-lt"/>
              <a:ea typeface="等线"/>
              <a:cs typeface="Calibri"/>
            </a:endParaRPr>
          </a:p>
          <a:p>
            <a:endParaRPr lang="en-US" altLang="zh-CN">
              <a:ea typeface="等线"/>
              <a:cs typeface="Calibri"/>
            </a:endParaRPr>
          </a:p>
          <a:p>
            <a:r>
              <a:rPr lang="en-US" altLang="zh-CN">
                <a:ea typeface="等线"/>
              </a:rPr>
              <a:t> All the plots show linear fits through the point, cloud with the slope of this line corresponding to Moran's I. I consider Moran I to be statistically significant. When the Moran index is greater than zero, it is positively correlated, indicating that objects with similar attributes are clustered together.</a:t>
            </a:r>
            <a:endParaRPr lang="en-US" altLang="zh-CN">
              <a:ea typeface="等线"/>
              <a:cs typeface="Calibri"/>
            </a:endParaRPr>
          </a:p>
          <a:p>
            <a:r>
              <a:rPr lang="en-US" altLang="zh-CN">
                <a:ea typeface="等线"/>
                <a:cs typeface="Calibri"/>
              </a:rPr>
              <a:t>All four maps show that the most socially vulnerable people in Massachusetts are clustered in Springfield, followed by the Boston neighborhood. People of similar ethnicity are more likely to cluster together, so the Minority Status &amp; Language cluster map presents the best clustering.</a:t>
            </a:r>
          </a:p>
          <a:p>
            <a:endParaRPr lang="en-US" altLang="zh-CN">
              <a:ea typeface="等线" panose="02010600030101010101" pitchFamily="2" charset="-122"/>
              <a:cs typeface="Calibri"/>
            </a:endParaRPr>
          </a:p>
          <a:p>
            <a:pPr lvl="1"/>
            <a:endParaRPr lang="en-US" altLang="zh-CN" sz="1200" b="0" i="0" kern="1200">
              <a:solidFill>
                <a:schemeClr val="tx1"/>
              </a:solidFill>
              <a:effectLst/>
              <a:latin typeface="+mn-lt"/>
              <a:ea typeface="等线"/>
              <a:cs typeface="Calibri"/>
            </a:endParaRPr>
          </a:p>
          <a:p>
            <a:endParaRPr lang="en-US" sz="1200" b="0" i="0" kern="1200">
              <a:solidFill>
                <a:schemeClr val="tx1"/>
              </a:solidFill>
              <a:effectLst/>
              <a:latin typeface="+mn-lt"/>
              <a:ea typeface="Calibri"/>
              <a:cs typeface="Calibri"/>
            </a:endParaRPr>
          </a:p>
        </p:txBody>
      </p:sp>
      <p:sp>
        <p:nvSpPr>
          <p:cNvPr id="4" name="Slide Number Placeholder 3"/>
          <p:cNvSpPr>
            <a:spLocks noGrp="1"/>
          </p:cNvSpPr>
          <p:nvPr>
            <p:ph type="sldNum" sz="quarter" idx="5"/>
          </p:nvPr>
        </p:nvSpPr>
        <p:spPr/>
        <p:txBody>
          <a:bodyPr/>
          <a:lstStyle/>
          <a:p>
            <a:fld id="{CA607F9D-9D8C-4BAE-90F4-9E4B7CE8BD63}" type="slidenum">
              <a:rPr lang="en-US"/>
              <a:t>6</a:t>
            </a:fld>
            <a:endParaRPr lang="en-US"/>
          </a:p>
        </p:txBody>
      </p:sp>
    </p:spTree>
    <p:extLst>
      <p:ext uri="{BB962C8B-B14F-4D97-AF65-F5344CB8AC3E}">
        <p14:creationId xmlns:p14="http://schemas.microsoft.com/office/powerpoint/2010/main" val="289723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a:ea typeface="等线"/>
              </a:rPr>
              <a:t>Left</a:t>
            </a:r>
            <a:r>
              <a:rPr kumimoji="1" lang="zh-CN" altLang="en-US">
                <a:ea typeface="等线"/>
              </a:rPr>
              <a:t>：</a:t>
            </a:r>
            <a:r>
              <a:rPr kumimoji="1" lang="en-US" altLang="zh-CN" err="1">
                <a:ea typeface="等线"/>
              </a:rPr>
              <a:t>MassGIS</a:t>
            </a:r>
            <a:r>
              <a:rPr kumimoji="1" lang="zh-CN" altLang="en-US">
                <a:ea typeface="等线"/>
              </a:rPr>
              <a:t> </a:t>
            </a:r>
            <a:r>
              <a:rPr kumimoji="1" lang="en-US" altLang="zh-CN">
                <a:ea typeface="等线"/>
              </a:rPr>
              <a:t>provide</a:t>
            </a:r>
            <a:r>
              <a:rPr kumimoji="1" lang="zh-CN" altLang="en-US">
                <a:ea typeface="等线"/>
              </a:rPr>
              <a:t> </a:t>
            </a:r>
            <a:r>
              <a:rPr kumimoji="1" lang="en-US" altLang="zh-CN">
                <a:ea typeface="等线"/>
              </a:rPr>
              <a:t>the existing climate justice group map presented in terms of income, English proficiency and minority. Within this region, Tier II facilities account for 42.4% of the total. </a:t>
            </a:r>
            <a:endParaRPr kumimoji="1" lang="zh-CN" altLang="en-US">
              <a:ea typeface="等线"/>
            </a:endParaRPr>
          </a:p>
          <a:p>
            <a:r>
              <a:rPr kumimoji="1" lang="en-US" altLang="zh-CN">
                <a:ea typeface="等线"/>
              </a:rPr>
              <a:t>The kernel density map shows the density of Tier II facilities in their surrounding neighborhoods, thus we can find high densities in the Boston, Springfield, Wrocester, and </a:t>
            </a:r>
            <a:r>
              <a:rPr lang="en-US" altLang="zh-CN">
                <a:ea typeface="等线"/>
              </a:rPr>
              <a:t>Barnstable</a:t>
            </a:r>
            <a:r>
              <a:rPr kumimoji="1" lang="en-US" altLang="zh-CN">
                <a:ea typeface="等线"/>
              </a:rPr>
              <a:t> neighborhoods.</a:t>
            </a:r>
            <a:endParaRPr lang="zh-CN" altLang="en-US">
              <a:ea typeface="等线"/>
              <a:cs typeface="Calibri"/>
            </a:endParaRPr>
          </a:p>
        </p:txBody>
      </p:sp>
      <p:sp>
        <p:nvSpPr>
          <p:cNvPr id="4" name="灯片编号占位符 3"/>
          <p:cNvSpPr>
            <a:spLocks noGrp="1"/>
          </p:cNvSpPr>
          <p:nvPr>
            <p:ph type="sldNum" sz="quarter" idx="5"/>
          </p:nvPr>
        </p:nvSpPr>
        <p:spPr/>
        <p:txBody>
          <a:bodyPr/>
          <a:lstStyle/>
          <a:p>
            <a:fld id="{CA607F9D-9D8C-4BAE-90F4-9E4B7CE8BD63}" type="slidenum">
              <a:rPr lang="en-US" altLang="zh-CN" smtClean="0"/>
              <a:t>7</a:t>
            </a:fld>
            <a:endParaRPr lang="zh-CN" altLang="en-US"/>
          </a:p>
        </p:txBody>
      </p:sp>
    </p:spTree>
    <p:extLst>
      <p:ext uri="{BB962C8B-B14F-4D97-AF65-F5344CB8AC3E}">
        <p14:creationId xmlns:p14="http://schemas.microsoft.com/office/powerpoint/2010/main" val="3341077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a:t>To improve accuracy, we used 999 permutations, and the optimized outlier analysis showed that the most aggregated regions remained Boston, showing extremely strong HH cluster</a:t>
            </a:r>
            <a:r>
              <a:rPr kumimoji="1" lang="zh-CN" altLang="en-US"/>
              <a:t>， </a:t>
            </a:r>
            <a:r>
              <a:rPr kumimoji="1" lang="en-US" altLang="zh-CN"/>
              <a:t>and Springfield also has some HH aggregation areas.</a:t>
            </a:r>
            <a:r>
              <a:rPr kumimoji="1" lang="zh-CN" altLang="en-US"/>
              <a:t> </a:t>
            </a:r>
            <a:r>
              <a:rPr kumimoji="1" lang="en-US" altLang="zh-CN"/>
              <a:t>The optimized hotspot analysis then shows that still shows great statistical significance in the Boston region, followed by the Springfield and Worcester regions, with Barnstable showing a small amount.</a:t>
            </a:r>
            <a:endParaRPr kumimoji="1" lang="zh-CN" altLang="en-US"/>
          </a:p>
        </p:txBody>
      </p:sp>
      <p:sp>
        <p:nvSpPr>
          <p:cNvPr id="4" name="灯片编号占位符 3"/>
          <p:cNvSpPr>
            <a:spLocks noGrp="1"/>
          </p:cNvSpPr>
          <p:nvPr>
            <p:ph type="sldNum" sz="quarter" idx="5"/>
          </p:nvPr>
        </p:nvSpPr>
        <p:spPr/>
        <p:txBody>
          <a:bodyPr/>
          <a:lstStyle/>
          <a:p>
            <a:fld id="{CA607F9D-9D8C-4BAE-90F4-9E4B7CE8BD63}" type="slidenum">
              <a:rPr lang="en-US" altLang="zh-CN" smtClean="0"/>
              <a:t>8</a:t>
            </a:fld>
            <a:endParaRPr lang="zh-CN" altLang="en-US"/>
          </a:p>
        </p:txBody>
      </p:sp>
    </p:spTree>
    <p:extLst>
      <p:ext uri="{BB962C8B-B14F-4D97-AF65-F5344CB8AC3E}">
        <p14:creationId xmlns:p14="http://schemas.microsoft.com/office/powerpoint/2010/main" val="4005343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CA607F9D-9D8C-4BAE-90F4-9E4B7CE8BD63}" type="slidenum">
              <a:rPr lang="en-US" altLang="zh-CN" smtClean="0"/>
              <a:t>9</a:t>
            </a:fld>
            <a:endParaRPr lang="zh-CN" altLang="en-US"/>
          </a:p>
        </p:txBody>
      </p:sp>
    </p:spTree>
    <p:extLst>
      <p:ext uri="{BB962C8B-B14F-4D97-AF65-F5344CB8AC3E}">
        <p14:creationId xmlns:p14="http://schemas.microsoft.com/office/powerpoint/2010/main" val="4009780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CN" altLang="en-US"/>
              <a:t>单击此处编辑母版标题样式</a:t>
            </a:r>
            <a:endParaRPr lang="en-US"/>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5/1/2022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CN" altLang="en-US"/>
              <a:t>单击此处编辑母版标题样式</a:t>
            </a:r>
            <a:endParaRPr lang="en-US"/>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CN" altLang="en-US"/>
              <a:t>单击此处编辑母版标题样式</a:t>
            </a:r>
            <a:endParaRPr lang="en-US"/>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CN" altLang="en-US"/>
              <a:t>单击此处编辑母版标题样式</a:t>
            </a:r>
            <a:endParaRPr lang="en-US"/>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CN" altLang="en-US"/>
              <a:t>单击此处编辑母版标题样式</a:t>
            </a:r>
            <a:endParaRPr lang="en-US"/>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CN" altLang="en-US"/>
              <a:t>单击此处编辑母版标题样式</a:t>
            </a:r>
            <a:endParaRPr lang="en-US"/>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10"/>
          </p:nvPr>
        </p:nvSpPr>
        <p:spPr/>
        <p:txBody>
          <a:bodyPr/>
          <a:lstStyle/>
          <a:p>
            <a:fld id="{52647F38-B617-4D2F-AE0A-013F0C4D2C57}" type="datetimeFigureOut">
              <a:rPr lang="en-US" dirty="0"/>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CN" altLang="en-US"/>
              <a:t>单击此处编辑母版标题样式</a:t>
            </a:r>
            <a:endParaRPr lang="en-US"/>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Date Placeholder 4"/>
          <p:cNvSpPr>
            <a:spLocks noGrp="1"/>
          </p:cNvSpPr>
          <p:nvPr>
            <p:ph type="dt" sz="half" idx="10"/>
          </p:nvPr>
        </p:nvSpPr>
        <p:spPr/>
        <p:txBody>
          <a:bodyPr/>
          <a:lstStyle/>
          <a:p>
            <a:fld id="{05BFA754-D5C3-4E66-96A6-867B257F58DC}" type="datetimeFigureOut">
              <a:rPr lang="en-US" dirty="0"/>
              <a:t>5/1/2022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Date Placeholder 6"/>
          <p:cNvSpPr>
            <a:spLocks noGrp="1"/>
          </p:cNvSpPr>
          <p:nvPr>
            <p:ph type="dt" sz="half" idx="10"/>
          </p:nvPr>
        </p:nvSpPr>
        <p:spPr/>
        <p:txBody>
          <a:bodyPr/>
          <a:lstStyle/>
          <a:p>
            <a:fld id="{B61BEF0D-F0BB-DE4B-95CE-6DB70DBA9567}" type="datetimeFigureOut">
              <a:rPr lang="en-US" dirty="0"/>
              <a:pPr/>
              <a:t>5/1/2022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B61BEF0D-F0BB-DE4B-95CE-6DB70DBA9567}" type="datetimeFigureOut">
              <a:rPr lang="en-US" dirty="0"/>
              <a:pPr/>
              <a:t>5/1/2022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CN" altLang="en-US"/>
              <a:t>单击此处编辑母版标题样式</a:t>
            </a:r>
            <a:endParaRPr lang="en-US"/>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5/1/2022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CN" altLang="en-US"/>
              <a:t>单击此处编辑母版标题样式</a:t>
            </a:r>
            <a:endParaRPr lang="en-US"/>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5/1/2022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537BBC-B0F2-4AE7-22CD-BC93769CBC03}"/>
              </a:ext>
            </a:extLst>
          </p:cNvPr>
          <p:cNvSpPr>
            <a:spLocks noGrp="1"/>
          </p:cNvSpPr>
          <p:nvPr>
            <p:ph type="ctrTitle"/>
          </p:nvPr>
        </p:nvSpPr>
        <p:spPr/>
        <p:txBody>
          <a:bodyPr/>
          <a:lstStyle/>
          <a:p>
            <a:r>
              <a:rPr kumimoji="1" lang="en-US" altLang="zh-CN" sz="3200"/>
              <a:t>Spatial Relationship between Environmental Justice and Tier II Facilities in Massachusetts</a:t>
            </a:r>
            <a:endParaRPr kumimoji="1" lang="zh-CN" altLang="en-US" sz="3200"/>
          </a:p>
        </p:txBody>
      </p:sp>
      <p:sp>
        <p:nvSpPr>
          <p:cNvPr id="3" name="副标题 2">
            <a:extLst>
              <a:ext uri="{FF2B5EF4-FFF2-40B4-BE49-F238E27FC236}">
                <a16:creationId xmlns:a16="http://schemas.microsoft.com/office/drawing/2014/main" id="{A2C0A44F-57A1-F0A4-E3C6-7DA02764CB41}"/>
              </a:ext>
            </a:extLst>
          </p:cNvPr>
          <p:cNvSpPr>
            <a:spLocks noGrp="1"/>
          </p:cNvSpPr>
          <p:nvPr>
            <p:ph type="subTitle" idx="1"/>
          </p:nvPr>
        </p:nvSpPr>
        <p:spPr/>
        <p:txBody>
          <a:bodyPr/>
          <a:lstStyle/>
          <a:p>
            <a:r>
              <a:rPr kumimoji="1" lang="en-US" altLang="zh-CN" err="1"/>
              <a:t>Chengming</a:t>
            </a:r>
            <a:r>
              <a:rPr kumimoji="1" lang="en-US" altLang="zh-CN"/>
              <a:t> Zhou &amp; Mina Wei</a:t>
            </a:r>
          </a:p>
          <a:p>
            <a:r>
              <a:rPr kumimoji="1" lang="en-US" altLang="zh-CN"/>
              <a:t>ID 296 Advanced Vector GIS</a:t>
            </a:r>
            <a:endParaRPr kumimoji="1" lang="zh-CN" altLang="en-US"/>
          </a:p>
        </p:txBody>
      </p:sp>
    </p:spTree>
    <p:extLst>
      <p:ext uri="{BB962C8B-B14F-4D97-AF65-F5344CB8AC3E}">
        <p14:creationId xmlns:p14="http://schemas.microsoft.com/office/powerpoint/2010/main" val="63992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BBAD70-A87B-5364-37BE-FB7C8827F3A6}"/>
              </a:ext>
            </a:extLst>
          </p:cNvPr>
          <p:cNvSpPr>
            <a:spLocks noGrp="1"/>
          </p:cNvSpPr>
          <p:nvPr>
            <p:ph type="title"/>
          </p:nvPr>
        </p:nvSpPr>
        <p:spPr/>
        <p:txBody>
          <a:bodyPr/>
          <a:lstStyle/>
          <a:p>
            <a:r>
              <a:rPr kumimoji="1" lang="en-US" altLang="zh-CN"/>
              <a:t>Introduction</a:t>
            </a:r>
            <a:endParaRPr kumimoji="1" lang="zh-CN" altLang="en-US"/>
          </a:p>
        </p:txBody>
      </p:sp>
      <p:sp>
        <p:nvSpPr>
          <p:cNvPr id="3" name="内容占位符 2">
            <a:extLst>
              <a:ext uri="{FF2B5EF4-FFF2-40B4-BE49-F238E27FC236}">
                <a16:creationId xmlns:a16="http://schemas.microsoft.com/office/drawing/2014/main" id="{DF1D392E-FEAB-78E9-862F-0803F23266B8}"/>
              </a:ext>
            </a:extLst>
          </p:cNvPr>
          <p:cNvSpPr>
            <a:spLocks noGrp="1"/>
          </p:cNvSpPr>
          <p:nvPr>
            <p:ph idx="1"/>
          </p:nvPr>
        </p:nvSpPr>
        <p:spPr/>
        <p:txBody>
          <a:bodyPr>
            <a:normAutofit fontScale="92500" lnSpcReduction="10000"/>
          </a:bodyPr>
          <a:lstStyle/>
          <a:p>
            <a:r>
              <a:rPr lang="en-US">
                <a:ea typeface="+mn-lt"/>
                <a:cs typeface="+mn-lt"/>
              </a:rPr>
              <a:t>We wanted to understand the relationship between the Social Vulnerability Index (SVI) and Environmental Justice Districts</a:t>
            </a:r>
            <a:endParaRPr lang="en-US" altLang="zh-CN">
              <a:ea typeface="+mn-lt"/>
              <a:cs typeface="+mn-lt"/>
            </a:endParaRPr>
          </a:p>
          <a:p>
            <a:pPr>
              <a:buSzPct val="114999"/>
            </a:pPr>
            <a:endParaRPr lang="en-US"/>
          </a:p>
          <a:p>
            <a:pPr>
              <a:buSzPct val="114999"/>
            </a:pPr>
            <a:r>
              <a:rPr lang="en-US">
                <a:ea typeface="+mn-lt"/>
                <a:cs typeface="+mn-lt"/>
              </a:rPr>
              <a:t>To examine the geospatial correlation between environmental justice areas and secondary facilities in Massachusetts.</a:t>
            </a:r>
            <a:endParaRPr lang="en-US"/>
          </a:p>
          <a:p>
            <a:pPr>
              <a:buSzPct val="114999"/>
            </a:pPr>
            <a:endParaRPr lang="en-US"/>
          </a:p>
          <a:p>
            <a:pPr>
              <a:buSzPct val="114999"/>
            </a:pPr>
            <a:r>
              <a:rPr lang="en-US">
                <a:ea typeface="+mn-lt"/>
                <a:cs typeface="+mn-lt"/>
              </a:rPr>
              <a:t>To examine whether society tends to locate pollution sources near socially vulnerable groups</a:t>
            </a:r>
            <a:endParaRPr lang="en-US"/>
          </a:p>
          <a:p>
            <a:pPr>
              <a:buSzPct val="114999"/>
            </a:pPr>
            <a:endParaRPr lang="en-US"/>
          </a:p>
          <a:p>
            <a:pPr>
              <a:buSzPct val="114999"/>
            </a:pPr>
            <a:endParaRPr lang="en-US"/>
          </a:p>
        </p:txBody>
      </p:sp>
    </p:spTree>
    <p:extLst>
      <p:ext uri="{BB962C8B-B14F-4D97-AF65-F5344CB8AC3E}">
        <p14:creationId xmlns:p14="http://schemas.microsoft.com/office/powerpoint/2010/main" val="3257245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FA416E-D0B3-C1F1-BCB4-C7E077328BC0}"/>
              </a:ext>
            </a:extLst>
          </p:cNvPr>
          <p:cNvSpPr>
            <a:spLocks noGrp="1"/>
          </p:cNvSpPr>
          <p:nvPr>
            <p:ph type="title"/>
          </p:nvPr>
        </p:nvSpPr>
        <p:spPr/>
        <p:txBody>
          <a:bodyPr/>
          <a:lstStyle/>
          <a:p>
            <a:r>
              <a:rPr kumimoji="1" lang="en-US" altLang="zh-CN"/>
              <a:t>Research Question</a:t>
            </a:r>
            <a:endParaRPr kumimoji="1" lang="zh-CN" altLang="en-US"/>
          </a:p>
        </p:txBody>
      </p:sp>
      <p:sp>
        <p:nvSpPr>
          <p:cNvPr id="3" name="内容占位符 2">
            <a:extLst>
              <a:ext uri="{FF2B5EF4-FFF2-40B4-BE49-F238E27FC236}">
                <a16:creationId xmlns:a16="http://schemas.microsoft.com/office/drawing/2014/main" id="{7FBB5C02-ACDC-1B53-BB15-E379D9D78884}"/>
              </a:ext>
            </a:extLst>
          </p:cNvPr>
          <p:cNvSpPr>
            <a:spLocks noGrp="1"/>
          </p:cNvSpPr>
          <p:nvPr>
            <p:ph idx="1"/>
          </p:nvPr>
        </p:nvSpPr>
        <p:spPr/>
        <p:txBody>
          <a:bodyPr/>
          <a:lstStyle/>
          <a:p>
            <a:r>
              <a:rPr kumimoji="1" lang="en-US" altLang="zh-CN"/>
              <a:t>1. The clustering of environmental justice populations is explored through standardized SVI indicators. </a:t>
            </a:r>
          </a:p>
          <a:p>
            <a:endParaRPr kumimoji="1" lang="en-US" altLang="zh-CN"/>
          </a:p>
          <a:p>
            <a:r>
              <a:rPr kumimoji="1" lang="en-US" altLang="zh-CN"/>
              <a:t>2. By demonstrating the spatial relationships of Tier II Facilities, the potential negative impacts on climate justice groups are explored.</a:t>
            </a:r>
            <a:endParaRPr kumimoji="1" lang="zh-CN" altLang="en-US"/>
          </a:p>
        </p:txBody>
      </p:sp>
    </p:spTree>
    <p:extLst>
      <p:ext uri="{BB962C8B-B14F-4D97-AF65-F5344CB8AC3E}">
        <p14:creationId xmlns:p14="http://schemas.microsoft.com/office/powerpoint/2010/main" val="2161338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921503-17CD-90F2-DE56-E0B462A4DFA9}"/>
              </a:ext>
            </a:extLst>
          </p:cNvPr>
          <p:cNvSpPr>
            <a:spLocks noGrp="1"/>
          </p:cNvSpPr>
          <p:nvPr>
            <p:ph type="title"/>
          </p:nvPr>
        </p:nvSpPr>
        <p:spPr/>
        <p:txBody>
          <a:bodyPr/>
          <a:lstStyle/>
          <a:p>
            <a:r>
              <a:rPr kumimoji="1" lang="en-US" altLang="zh-CN"/>
              <a:t>Data</a:t>
            </a:r>
            <a:endParaRPr kumimoji="1" lang="zh-CN" altLang="en-US"/>
          </a:p>
        </p:txBody>
      </p:sp>
      <p:sp>
        <p:nvSpPr>
          <p:cNvPr id="3" name="内容占位符 2">
            <a:extLst>
              <a:ext uri="{FF2B5EF4-FFF2-40B4-BE49-F238E27FC236}">
                <a16:creationId xmlns:a16="http://schemas.microsoft.com/office/drawing/2014/main" id="{03267603-3352-1DF0-85F8-79CA75756AEE}"/>
              </a:ext>
            </a:extLst>
          </p:cNvPr>
          <p:cNvSpPr>
            <a:spLocks noGrp="1"/>
          </p:cNvSpPr>
          <p:nvPr>
            <p:ph idx="1"/>
          </p:nvPr>
        </p:nvSpPr>
        <p:spPr/>
        <p:txBody>
          <a:bodyPr/>
          <a:lstStyle/>
          <a:p>
            <a:r>
              <a:rPr kumimoji="1" lang="en-US" altLang="zh-CN"/>
              <a:t>SVI data from the</a:t>
            </a:r>
            <a:r>
              <a:rPr kumimoji="1" lang="zh-CN" altLang="en-US"/>
              <a:t> </a:t>
            </a:r>
            <a:r>
              <a:rPr kumimoji="1" lang="en-US" altLang="zh-CN"/>
              <a:t>Agency of Toxic  Substances and Disease Registry</a:t>
            </a:r>
          </a:p>
          <a:p>
            <a:r>
              <a:rPr kumimoji="1" lang="en-US" altLang="zh-CN"/>
              <a:t>Climate Justice Population map from the </a:t>
            </a:r>
            <a:r>
              <a:rPr lang="en-US" altLang="zh-CN" err="1"/>
              <a:t>MassGIS</a:t>
            </a:r>
            <a:r>
              <a:rPr lang="en-US" altLang="zh-CN"/>
              <a:t> (the state’s one-stop-shop for interactive maps and associated descriptive information)</a:t>
            </a:r>
          </a:p>
          <a:p>
            <a:r>
              <a:rPr kumimoji="1" lang="en-US" altLang="zh-CN"/>
              <a:t>Feature map of Tier II Facilities from t</a:t>
            </a:r>
            <a:r>
              <a:rPr lang="en-US" altLang="zh-CN"/>
              <a:t>he Massachusetts Executive Office of Energy and Environmental Affairs</a:t>
            </a:r>
            <a:r>
              <a:rPr lang="zh-CN" altLang="zh-CN"/>
              <a:t> </a:t>
            </a:r>
            <a:endParaRPr kumimoji="1" lang="zh-CN" altLang="en-US"/>
          </a:p>
        </p:txBody>
      </p:sp>
    </p:spTree>
    <p:extLst>
      <p:ext uri="{BB962C8B-B14F-4D97-AF65-F5344CB8AC3E}">
        <p14:creationId xmlns:p14="http://schemas.microsoft.com/office/powerpoint/2010/main" val="1366717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62C50C-CCAE-1868-4980-D85B5EA8D5B2}"/>
              </a:ext>
            </a:extLst>
          </p:cNvPr>
          <p:cNvSpPr>
            <a:spLocks noGrp="1"/>
          </p:cNvSpPr>
          <p:nvPr>
            <p:ph type="title"/>
          </p:nvPr>
        </p:nvSpPr>
        <p:spPr/>
        <p:txBody>
          <a:bodyPr/>
          <a:lstStyle/>
          <a:p>
            <a:r>
              <a:rPr kumimoji="1" lang="en-US" altLang="zh-CN"/>
              <a:t>Methodology</a:t>
            </a:r>
            <a:endParaRPr kumimoji="1" lang="zh-CN" altLang="en-US"/>
          </a:p>
        </p:txBody>
      </p:sp>
      <p:sp>
        <p:nvSpPr>
          <p:cNvPr id="3" name="内容占位符 2">
            <a:extLst>
              <a:ext uri="{FF2B5EF4-FFF2-40B4-BE49-F238E27FC236}">
                <a16:creationId xmlns:a16="http://schemas.microsoft.com/office/drawing/2014/main" id="{D37A17AB-0A20-C65D-33F7-BD3C1D2F40D5}"/>
              </a:ext>
            </a:extLst>
          </p:cNvPr>
          <p:cNvSpPr>
            <a:spLocks noGrp="1"/>
          </p:cNvSpPr>
          <p:nvPr>
            <p:ph idx="1"/>
          </p:nvPr>
        </p:nvSpPr>
        <p:spPr/>
        <p:txBody>
          <a:bodyPr/>
          <a:lstStyle/>
          <a:p>
            <a:r>
              <a:rPr kumimoji="1" lang="en-US" altLang="zh-CN"/>
              <a:t>The variables were standardized according to four different classification criteria (Socioeconomic Status, Household Composition, Race/Ethnicity/Language, Housing/Transportation) to obtain the corresponding SVIs, and aggregation analysis was performed with </a:t>
            </a:r>
            <a:r>
              <a:rPr kumimoji="1" lang="en-US" altLang="zh-CN" err="1"/>
              <a:t>GeoDa</a:t>
            </a:r>
            <a:r>
              <a:rPr kumimoji="1" lang="en-US" altLang="zh-CN"/>
              <a:t>.</a:t>
            </a:r>
          </a:p>
          <a:p>
            <a:r>
              <a:rPr kumimoji="1" lang="en-US" altLang="zh-CN"/>
              <a:t>Using Kernel Density, Optimized Hot Spot Analysis and Optimized Outlier Analysis</a:t>
            </a:r>
            <a:r>
              <a:rPr kumimoji="1" lang="zh-CN" altLang="en-US"/>
              <a:t> </a:t>
            </a:r>
            <a:r>
              <a:rPr kumimoji="1" lang="en-US" altLang="zh-CN"/>
              <a:t>in ArcGIS pro, the Tier II Facilities (point features) were analyzed using ArcGIS Pro to explore their aggregation and compare them to existing environmental justice population maps.</a:t>
            </a:r>
            <a:endParaRPr kumimoji="1" lang="zh-CN" altLang="en-US"/>
          </a:p>
        </p:txBody>
      </p:sp>
    </p:spTree>
    <p:extLst>
      <p:ext uri="{BB962C8B-B14F-4D97-AF65-F5344CB8AC3E}">
        <p14:creationId xmlns:p14="http://schemas.microsoft.com/office/powerpoint/2010/main" val="3587408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FD4089-D7FD-59A9-31D1-1F058053CC9B}"/>
              </a:ext>
            </a:extLst>
          </p:cNvPr>
          <p:cNvSpPr>
            <a:spLocks noGrp="1"/>
          </p:cNvSpPr>
          <p:nvPr>
            <p:ph type="title"/>
          </p:nvPr>
        </p:nvSpPr>
        <p:spPr>
          <a:xfrm>
            <a:off x="1295402" y="694749"/>
            <a:ext cx="9601196" cy="550577"/>
          </a:xfrm>
        </p:spPr>
        <p:txBody>
          <a:bodyPr>
            <a:normAutofit fontScale="90000"/>
          </a:bodyPr>
          <a:lstStyle/>
          <a:p>
            <a:r>
              <a:rPr kumimoji="1" lang="en-US" altLang="zh-CN"/>
              <a:t>Result</a:t>
            </a:r>
            <a:r>
              <a:rPr kumimoji="1" lang="zh-CN" altLang="en-US"/>
              <a:t> </a:t>
            </a:r>
            <a:r>
              <a:rPr kumimoji="1" lang="en-US" altLang="zh-CN"/>
              <a:t>(SVI cluster map)</a:t>
            </a:r>
            <a:endParaRPr kumimoji="1" lang="zh-CN" altLang="en-US"/>
          </a:p>
        </p:txBody>
      </p:sp>
      <p:pic>
        <p:nvPicPr>
          <p:cNvPr id="5" name="Picture 4">
            <a:extLst>
              <a:ext uri="{FF2B5EF4-FFF2-40B4-BE49-F238E27FC236}">
                <a16:creationId xmlns:a16="http://schemas.microsoft.com/office/drawing/2014/main" id="{EB86AC71-9B74-4880-A52E-744C0EE9376E}"/>
              </a:ext>
            </a:extLst>
          </p:cNvPr>
          <p:cNvPicPr>
            <a:picLocks noChangeAspect="1"/>
          </p:cNvPicPr>
          <p:nvPr/>
        </p:nvPicPr>
        <p:blipFill>
          <a:blip r:embed="rId3"/>
          <a:stretch>
            <a:fillRect/>
          </a:stretch>
        </p:blipFill>
        <p:spPr>
          <a:xfrm>
            <a:off x="1120914" y="3703012"/>
            <a:ext cx="3062810" cy="2407489"/>
          </a:xfrm>
          <a:prstGeom prst="rect">
            <a:avLst/>
          </a:prstGeom>
        </p:spPr>
      </p:pic>
      <p:pic>
        <p:nvPicPr>
          <p:cNvPr id="7" name="Picture 6">
            <a:extLst>
              <a:ext uri="{FF2B5EF4-FFF2-40B4-BE49-F238E27FC236}">
                <a16:creationId xmlns:a16="http://schemas.microsoft.com/office/drawing/2014/main" id="{133953C1-B1A7-4CA1-B024-639182AC7B46}"/>
              </a:ext>
            </a:extLst>
          </p:cNvPr>
          <p:cNvPicPr>
            <a:picLocks noChangeAspect="1"/>
          </p:cNvPicPr>
          <p:nvPr/>
        </p:nvPicPr>
        <p:blipFill>
          <a:blip r:embed="rId4"/>
          <a:stretch>
            <a:fillRect/>
          </a:stretch>
        </p:blipFill>
        <p:spPr>
          <a:xfrm>
            <a:off x="1120914" y="1245325"/>
            <a:ext cx="3062810" cy="2457687"/>
          </a:xfrm>
          <a:prstGeom prst="rect">
            <a:avLst/>
          </a:prstGeom>
        </p:spPr>
      </p:pic>
      <p:pic>
        <p:nvPicPr>
          <p:cNvPr id="9" name="Picture 8">
            <a:extLst>
              <a:ext uri="{FF2B5EF4-FFF2-40B4-BE49-F238E27FC236}">
                <a16:creationId xmlns:a16="http://schemas.microsoft.com/office/drawing/2014/main" id="{54D31A32-5A9E-41F8-BB0B-901722C50C7D}"/>
              </a:ext>
            </a:extLst>
          </p:cNvPr>
          <p:cNvPicPr>
            <a:picLocks noChangeAspect="1"/>
          </p:cNvPicPr>
          <p:nvPr/>
        </p:nvPicPr>
        <p:blipFill>
          <a:blip r:embed="rId5"/>
          <a:stretch>
            <a:fillRect/>
          </a:stretch>
        </p:blipFill>
        <p:spPr>
          <a:xfrm>
            <a:off x="6591299" y="1295524"/>
            <a:ext cx="3062810" cy="2407490"/>
          </a:xfrm>
          <a:prstGeom prst="rect">
            <a:avLst/>
          </a:prstGeom>
        </p:spPr>
      </p:pic>
      <p:pic>
        <p:nvPicPr>
          <p:cNvPr id="11" name="Picture 10">
            <a:extLst>
              <a:ext uri="{FF2B5EF4-FFF2-40B4-BE49-F238E27FC236}">
                <a16:creationId xmlns:a16="http://schemas.microsoft.com/office/drawing/2014/main" id="{0B201D49-740A-4266-9BF6-E1C79E159411}"/>
              </a:ext>
            </a:extLst>
          </p:cNvPr>
          <p:cNvPicPr>
            <a:picLocks noChangeAspect="1"/>
          </p:cNvPicPr>
          <p:nvPr/>
        </p:nvPicPr>
        <p:blipFill>
          <a:blip r:embed="rId6"/>
          <a:stretch>
            <a:fillRect/>
          </a:stretch>
        </p:blipFill>
        <p:spPr>
          <a:xfrm>
            <a:off x="6591299" y="3703010"/>
            <a:ext cx="3062810" cy="2407488"/>
          </a:xfrm>
          <a:prstGeom prst="rect">
            <a:avLst/>
          </a:prstGeom>
        </p:spPr>
      </p:pic>
      <p:sp>
        <p:nvSpPr>
          <p:cNvPr id="12" name="TextBox 11">
            <a:extLst>
              <a:ext uri="{FF2B5EF4-FFF2-40B4-BE49-F238E27FC236}">
                <a16:creationId xmlns:a16="http://schemas.microsoft.com/office/drawing/2014/main" id="{7C5B37C7-1DFF-4DDA-9D4B-A5F58A6DAABE}"/>
              </a:ext>
            </a:extLst>
          </p:cNvPr>
          <p:cNvSpPr txBox="1"/>
          <p:nvPr/>
        </p:nvSpPr>
        <p:spPr>
          <a:xfrm>
            <a:off x="4343401" y="2129936"/>
            <a:ext cx="1495425" cy="738664"/>
          </a:xfrm>
          <a:prstGeom prst="rect">
            <a:avLst/>
          </a:prstGeom>
          <a:noFill/>
        </p:spPr>
        <p:txBody>
          <a:bodyPr wrap="square" rtlCol="0">
            <a:spAutoFit/>
          </a:bodyPr>
          <a:lstStyle/>
          <a:p>
            <a:r>
              <a:rPr lang="en-US" sz="1400"/>
              <a:t>Socioeconomic Status </a:t>
            </a:r>
          </a:p>
          <a:p>
            <a:r>
              <a:rPr lang="en-US" sz="1400"/>
              <a:t>Moran’s I = 0.157</a:t>
            </a:r>
          </a:p>
        </p:txBody>
      </p:sp>
      <p:sp>
        <p:nvSpPr>
          <p:cNvPr id="13" name="TextBox 12">
            <a:extLst>
              <a:ext uri="{FF2B5EF4-FFF2-40B4-BE49-F238E27FC236}">
                <a16:creationId xmlns:a16="http://schemas.microsoft.com/office/drawing/2014/main" id="{AE8C0AA3-5C48-448B-8657-E1B96FEC88C0}"/>
              </a:ext>
            </a:extLst>
          </p:cNvPr>
          <p:cNvSpPr txBox="1"/>
          <p:nvPr/>
        </p:nvSpPr>
        <p:spPr>
          <a:xfrm>
            <a:off x="9654109" y="4537424"/>
            <a:ext cx="1495425" cy="738664"/>
          </a:xfrm>
          <a:prstGeom prst="rect">
            <a:avLst/>
          </a:prstGeom>
          <a:noFill/>
        </p:spPr>
        <p:txBody>
          <a:bodyPr wrap="square" rtlCol="0">
            <a:spAutoFit/>
          </a:bodyPr>
          <a:lstStyle/>
          <a:p>
            <a:r>
              <a:rPr lang="en-US" sz="1400"/>
              <a:t>Housing Type &amp; Transportation</a:t>
            </a:r>
          </a:p>
          <a:p>
            <a:r>
              <a:rPr lang="en-US" sz="1400"/>
              <a:t>Moran’s I = 0.117</a:t>
            </a:r>
          </a:p>
        </p:txBody>
      </p:sp>
      <p:sp>
        <p:nvSpPr>
          <p:cNvPr id="14" name="TextBox 13">
            <a:extLst>
              <a:ext uri="{FF2B5EF4-FFF2-40B4-BE49-F238E27FC236}">
                <a16:creationId xmlns:a16="http://schemas.microsoft.com/office/drawing/2014/main" id="{367D3089-C7B4-4DCF-B6A0-1DFBE4DA409C}"/>
              </a:ext>
            </a:extLst>
          </p:cNvPr>
          <p:cNvSpPr txBox="1"/>
          <p:nvPr/>
        </p:nvSpPr>
        <p:spPr>
          <a:xfrm>
            <a:off x="4343401" y="4537424"/>
            <a:ext cx="1495425" cy="954107"/>
          </a:xfrm>
          <a:prstGeom prst="rect">
            <a:avLst/>
          </a:prstGeom>
          <a:noFill/>
        </p:spPr>
        <p:txBody>
          <a:bodyPr wrap="square" rtlCol="0">
            <a:spAutoFit/>
          </a:bodyPr>
          <a:lstStyle/>
          <a:p>
            <a:r>
              <a:rPr lang="en-US" sz="1400"/>
              <a:t>Household composition &amp; Disability</a:t>
            </a:r>
          </a:p>
          <a:p>
            <a:r>
              <a:rPr lang="en-US" sz="1400"/>
              <a:t>Moran’s I = 0.112</a:t>
            </a:r>
          </a:p>
        </p:txBody>
      </p:sp>
      <p:sp>
        <p:nvSpPr>
          <p:cNvPr id="15" name="TextBox 14">
            <a:extLst>
              <a:ext uri="{FF2B5EF4-FFF2-40B4-BE49-F238E27FC236}">
                <a16:creationId xmlns:a16="http://schemas.microsoft.com/office/drawing/2014/main" id="{6717047E-3095-4978-88D6-128F9EFEE220}"/>
              </a:ext>
            </a:extLst>
          </p:cNvPr>
          <p:cNvSpPr txBox="1"/>
          <p:nvPr/>
        </p:nvSpPr>
        <p:spPr>
          <a:xfrm>
            <a:off x="9654109" y="2104836"/>
            <a:ext cx="1495425" cy="738664"/>
          </a:xfrm>
          <a:prstGeom prst="rect">
            <a:avLst/>
          </a:prstGeom>
          <a:noFill/>
        </p:spPr>
        <p:txBody>
          <a:bodyPr wrap="square" rtlCol="0">
            <a:spAutoFit/>
          </a:bodyPr>
          <a:lstStyle/>
          <a:p>
            <a:r>
              <a:rPr lang="en-US" sz="1400"/>
              <a:t>Minority Status &amp; Language</a:t>
            </a:r>
          </a:p>
          <a:p>
            <a:r>
              <a:rPr lang="en-US" sz="1400"/>
              <a:t>Moran’s I = 0.201</a:t>
            </a:r>
          </a:p>
        </p:txBody>
      </p:sp>
    </p:spTree>
    <p:extLst>
      <p:ext uri="{BB962C8B-B14F-4D97-AF65-F5344CB8AC3E}">
        <p14:creationId xmlns:p14="http://schemas.microsoft.com/office/powerpoint/2010/main" val="618144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FD4089-D7FD-59A9-31D1-1F058053CC9B}"/>
              </a:ext>
            </a:extLst>
          </p:cNvPr>
          <p:cNvSpPr>
            <a:spLocks noGrp="1"/>
          </p:cNvSpPr>
          <p:nvPr>
            <p:ph type="title"/>
          </p:nvPr>
        </p:nvSpPr>
        <p:spPr>
          <a:xfrm>
            <a:off x="1295402" y="982132"/>
            <a:ext cx="9601196" cy="611537"/>
          </a:xfrm>
        </p:spPr>
        <p:txBody>
          <a:bodyPr>
            <a:normAutofit fontScale="90000"/>
          </a:bodyPr>
          <a:lstStyle/>
          <a:p>
            <a:r>
              <a:rPr kumimoji="1" lang="en-US" altLang="zh-CN"/>
              <a:t>Re</a:t>
            </a:r>
            <a:r>
              <a:rPr kumimoji="1" lang="en-US" altLang="zh-CN" sz="4000"/>
              <a:t>s</a:t>
            </a:r>
            <a:r>
              <a:rPr kumimoji="1" lang="en-US" altLang="zh-CN"/>
              <a:t>ult</a:t>
            </a:r>
            <a:endParaRPr kumimoji="1" lang="zh-CN" altLang="en-US"/>
          </a:p>
        </p:txBody>
      </p:sp>
      <p:pic>
        <p:nvPicPr>
          <p:cNvPr id="5" name="Content Placeholder 4">
            <a:extLst>
              <a:ext uri="{FF2B5EF4-FFF2-40B4-BE49-F238E27FC236}">
                <a16:creationId xmlns:a16="http://schemas.microsoft.com/office/drawing/2014/main" id="{8820522D-B4DB-400C-BFD7-9523ECE44FAF}"/>
              </a:ext>
            </a:extLst>
          </p:cNvPr>
          <p:cNvPicPr>
            <a:picLocks noGrp="1" noChangeAspect="1"/>
          </p:cNvPicPr>
          <p:nvPr>
            <p:ph idx="1"/>
          </p:nvPr>
        </p:nvPicPr>
        <p:blipFill>
          <a:blip r:embed="rId3"/>
          <a:stretch>
            <a:fillRect/>
          </a:stretch>
        </p:blipFill>
        <p:spPr>
          <a:xfrm>
            <a:off x="1125153" y="1907177"/>
            <a:ext cx="4587670" cy="3178628"/>
          </a:xfrm>
        </p:spPr>
      </p:pic>
      <p:pic>
        <p:nvPicPr>
          <p:cNvPr id="7" name="Picture 6">
            <a:extLst>
              <a:ext uri="{FF2B5EF4-FFF2-40B4-BE49-F238E27FC236}">
                <a16:creationId xmlns:a16="http://schemas.microsoft.com/office/drawing/2014/main" id="{36389E7E-921A-4F4E-B6C6-8FDE31AE2F20}"/>
              </a:ext>
            </a:extLst>
          </p:cNvPr>
          <p:cNvPicPr>
            <a:picLocks noChangeAspect="1"/>
          </p:cNvPicPr>
          <p:nvPr/>
        </p:nvPicPr>
        <p:blipFill>
          <a:blip r:embed="rId4"/>
          <a:stretch>
            <a:fillRect/>
          </a:stretch>
        </p:blipFill>
        <p:spPr>
          <a:xfrm>
            <a:off x="6479177" y="1907177"/>
            <a:ext cx="4587670" cy="3178628"/>
          </a:xfrm>
          <a:prstGeom prst="rect">
            <a:avLst/>
          </a:prstGeom>
        </p:spPr>
      </p:pic>
      <p:sp>
        <p:nvSpPr>
          <p:cNvPr id="9" name="TextBox 8">
            <a:extLst>
              <a:ext uri="{FF2B5EF4-FFF2-40B4-BE49-F238E27FC236}">
                <a16:creationId xmlns:a16="http://schemas.microsoft.com/office/drawing/2014/main" id="{D7348D44-BCC6-42BC-B97A-2F8F5A27C77F}"/>
              </a:ext>
            </a:extLst>
          </p:cNvPr>
          <p:cNvSpPr txBox="1"/>
          <p:nvPr/>
        </p:nvSpPr>
        <p:spPr>
          <a:xfrm>
            <a:off x="1507184" y="5094785"/>
            <a:ext cx="3823607" cy="923330"/>
          </a:xfrm>
          <a:prstGeom prst="rect">
            <a:avLst/>
          </a:prstGeom>
          <a:noFill/>
        </p:spPr>
        <p:txBody>
          <a:bodyPr wrap="square" rtlCol="0">
            <a:spAutoFit/>
          </a:bodyPr>
          <a:lstStyle/>
          <a:p>
            <a:r>
              <a:rPr lang="en-US"/>
              <a:t>Percentage of Tier II Facilities in Environmental Justice Group Areas</a:t>
            </a:r>
          </a:p>
          <a:p>
            <a:r>
              <a:rPr lang="en-US"/>
              <a:t>1841/4341= 42.4%</a:t>
            </a:r>
          </a:p>
        </p:txBody>
      </p:sp>
      <p:sp>
        <p:nvSpPr>
          <p:cNvPr id="8" name="TextBox 8">
            <a:extLst>
              <a:ext uri="{FF2B5EF4-FFF2-40B4-BE49-F238E27FC236}">
                <a16:creationId xmlns:a16="http://schemas.microsoft.com/office/drawing/2014/main" id="{D4380603-2509-9E20-30F5-FD83625F7CE7}"/>
              </a:ext>
            </a:extLst>
          </p:cNvPr>
          <p:cNvSpPr txBox="1"/>
          <p:nvPr/>
        </p:nvSpPr>
        <p:spPr>
          <a:xfrm>
            <a:off x="6861211" y="5085805"/>
            <a:ext cx="3823607" cy="646331"/>
          </a:xfrm>
          <a:prstGeom prst="rect">
            <a:avLst/>
          </a:prstGeom>
          <a:noFill/>
        </p:spPr>
        <p:txBody>
          <a:bodyPr wrap="square" rtlCol="0">
            <a:spAutoFit/>
          </a:bodyPr>
          <a:lstStyle/>
          <a:p>
            <a:r>
              <a:rPr lang="en-US"/>
              <a:t>High</a:t>
            </a:r>
            <a:r>
              <a:rPr lang="zh-CN" altLang="en-US"/>
              <a:t> </a:t>
            </a:r>
            <a:r>
              <a:rPr lang="en-US" altLang="zh-CN"/>
              <a:t>Density: Boston, Springfield, Worcester, Barnstable.</a:t>
            </a:r>
            <a:endParaRPr lang="en-US"/>
          </a:p>
        </p:txBody>
      </p:sp>
    </p:spTree>
    <p:extLst>
      <p:ext uri="{BB962C8B-B14F-4D97-AF65-F5344CB8AC3E}">
        <p14:creationId xmlns:p14="http://schemas.microsoft.com/office/powerpoint/2010/main" val="1638970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FD4089-D7FD-59A9-31D1-1F058053CC9B}"/>
              </a:ext>
            </a:extLst>
          </p:cNvPr>
          <p:cNvSpPr>
            <a:spLocks noGrp="1"/>
          </p:cNvSpPr>
          <p:nvPr>
            <p:ph type="title"/>
          </p:nvPr>
        </p:nvSpPr>
        <p:spPr>
          <a:xfrm>
            <a:off x="1295402" y="982132"/>
            <a:ext cx="9601196" cy="611537"/>
          </a:xfrm>
        </p:spPr>
        <p:txBody>
          <a:bodyPr>
            <a:normAutofit fontScale="90000"/>
          </a:bodyPr>
          <a:lstStyle/>
          <a:p>
            <a:r>
              <a:rPr kumimoji="1" lang="en-US" altLang="zh-CN"/>
              <a:t>Re</a:t>
            </a:r>
            <a:r>
              <a:rPr kumimoji="1" lang="en-US" altLang="zh-CN" sz="4000"/>
              <a:t>s</a:t>
            </a:r>
            <a:r>
              <a:rPr kumimoji="1" lang="en-US" altLang="zh-CN"/>
              <a:t>ult</a:t>
            </a:r>
            <a:endParaRPr kumimoji="1" lang="zh-CN" altLang="en-US"/>
          </a:p>
        </p:txBody>
      </p:sp>
      <p:pic>
        <p:nvPicPr>
          <p:cNvPr id="8" name="Content Placeholder 8">
            <a:extLst>
              <a:ext uri="{FF2B5EF4-FFF2-40B4-BE49-F238E27FC236}">
                <a16:creationId xmlns:a16="http://schemas.microsoft.com/office/drawing/2014/main" id="{ED2CD8B2-6DFD-4D77-8B37-DCA5F92872CE}"/>
              </a:ext>
            </a:extLst>
          </p:cNvPr>
          <p:cNvPicPr>
            <a:picLocks noChangeAspect="1"/>
          </p:cNvPicPr>
          <p:nvPr/>
        </p:nvPicPr>
        <p:blipFill>
          <a:blip r:embed="rId3"/>
          <a:stretch>
            <a:fillRect/>
          </a:stretch>
        </p:blipFill>
        <p:spPr>
          <a:xfrm>
            <a:off x="1125151" y="1907177"/>
            <a:ext cx="4587670" cy="3178628"/>
          </a:xfrm>
          <a:prstGeom prst="rect">
            <a:avLst/>
          </a:prstGeom>
        </p:spPr>
      </p:pic>
      <p:pic>
        <p:nvPicPr>
          <p:cNvPr id="9" name="Picture 8">
            <a:extLst>
              <a:ext uri="{FF2B5EF4-FFF2-40B4-BE49-F238E27FC236}">
                <a16:creationId xmlns:a16="http://schemas.microsoft.com/office/drawing/2014/main" id="{E02A5DC0-0663-44F3-B622-2B4EDA114EDC}"/>
              </a:ext>
            </a:extLst>
          </p:cNvPr>
          <p:cNvPicPr>
            <a:picLocks noChangeAspect="1"/>
          </p:cNvPicPr>
          <p:nvPr/>
        </p:nvPicPr>
        <p:blipFill>
          <a:blip r:embed="rId4"/>
          <a:stretch>
            <a:fillRect/>
          </a:stretch>
        </p:blipFill>
        <p:spPr>
          <a:xfrm>
            <a:off x="6479181" y="1907177"/>
            <a:ext cx="4587670" cy="3178628"/>
          </a:xfrm>
          <a:prstGeom prst="rect">
            <a:avLst/>
          </a:prstGeom>
        </p:spPr>
      </p:pic>
      <p:sp>
        <p:nvSpPr>
          <p:cNvPr id="10" name="TextBox 8">
            <a:extLst>
              <a:ext uri="{FF2B5EF4-FFF2-40B4-BE49-F238E27FC236}">
                <a16:creationId xmlns:a16="http://schemas.microsoft.com/office/drawing/2014/main" id="{C0F0DF79-855B-57DC-8780-4A17FE47D968}"/>
              </a:ext>
            </a:extLst>
          </p:cNvPr>
          <p:cNvSpPr txBox="1"/>
          <p:nvPr/>
        </p:nvSpPr>
        <p:spPr>
          <a:xfrm>
            <a:off x="1507184" y="5094785"/>
            <a:ext cx="3823607" cy="369332"/>
          </a:xfrm>
          <a:prstGeom prst="rect">
            <a:avLst/>
          </a:prstGeom>
          <a:noFill/>
        </p:spPr>
        <p:txBody>
          <a:bodyPr wrap="square" rtlCol="0">
            <a:spAutoFit/>
          </a:bodyPr>
          <a:lstStyle/>
          <a:p>
            <a:r>
              <a:rPr lang="en-US"/>
              <a:t>Cluster: Boston, Springfield </a:t>
            </a:r>
          </a:p>
        </p:txBody>
      </p:sp>
      <p:sp>
        <p:nvSpPr>
          <p:cNvPr id="11" name="TextBox 8">
            <a:extLst>
              <a:ext uri="{FF2B5EF4-FFF2-40B4-BE49-F238E27FC236}">
                <a16:creationId xmlns:a16="http://schemas.microsoft.com/office/drawing/2014/main" id="{14FB9D6A-DF95-5CA4-B45F-E50427A9EA59}"/>
              </a:ext>
            </a:extLst>
          </p:cNvPr>
          <p:cNvSpPr txBox="1"/>
          <p:nvPr/>
        </p:nvSpPr>
        <p:spPr>
          <a:xfrm>
            <a:off x="6861209" y="5085805"/>
            <a:ext cx="3823607" cy="646331"/>
          </a:xfrm>
          <a:prstGeom prst="rect">
            <a:avLst/>
          </a:prstGeom>
          <a:noFill/>
        </p:spPr>
        <p:txBody>
          <a:bodyPr wrap="square" rtlCol="0">
            <a:spAutoFit/>
          </a:bodyPr>
          <a:lstStyle/>
          <a:p>
            <a:r>
              <a:rPr lang="en-US"/>
              <a:t>Statistical Significance: Boston, Springfield, Worcester</a:t>
            </a:r>
          </a:p>
        </p:txBody>
      </p:sp>
    </p:spTree>
    <p:extLst>
      <p:ext uri="{BB962C8B-B14F-4D97-AF65-F5344CB8AC3E}">
        <p14:creationId xmlns:p14="http://schemas.microsoft.com/office/powerpoint/2010/main" val="493602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8F69AF-57B2-5C45-CFD2-8544C17946AF}"/>
              </a:ext>
            </a:extLst>
          </p:cNvPr>
          <p:cNvSpPr>
            <a:spLocks noGrp="1"/>
          </p:cNvSpPr>
          <p:nvPr>
            <p:ph type="title"/>
          </p:nvPr>
        </p:nvSpPr>
        <p:spPr/>
        <p:txBody>
          <a:bodyPr/>
          <a:lstStyle/>
          <a:p>
            <a:r>
              <a:rPr kumimoji="1" lang="en-US" altLang="zh-CN"/>
              <a:t>Conclusion</a:t>
            </a:r>
            <a:endParaRPr kumimoji="1" lang="zh-CN" altLang="en-US"/>
          </a:p>
        </p:txBody>
      </p:sp>
      <p:sp>
        <p:nvSpPr>
          <p:cNvPr id="3" name="内容占位符 2">
            <a:extLst>
              <a:ext uri="{FF2B5EF4-FFF2-40B4-BE49-F238E27FC236}">
                <a16:creationId xmlns:a16="http://schemas.microsoft.com/office/drawing/2014/main" id="{36DE2B71-829F-6E69-F319-69665C1ABAD7}"/>
              </a:ext>
            </a:extLst>
          </p:cNvPr>
          <p:cNvSpPr>
            <a:spLocks noGrp="1"/>
          </p:cNvSpPr>
          <p:nvPr>
            <p:ph idx="1"/>
          </p:nvPr>
        </p:nvSpPr>
        <p:spPr/>
        <p:txBody>
          <a:bodyPr/>
          <a:lstStyle/>
          <a:p>
            <a:r>
              <a:rPr kumimoji="1" lang="en-US" altLang="zh-CN"/>
              <a:t>Through SVI's cluster maps, the other three maps excluding Household composition &amp; Disability show similar areas of </a:t>
            </a:r>
            <a:r>
              <a:rPr lang="en-US" altLang="zh-CN">
                <a:cs typeface="Calibri"/>
              </a:rPr>
              <a:t>vulnerability</a:t>
            </a:r>
            <a:r>
              <a:rPr kumimoji="1" lang="en-US" altLang="zh-CN"/>
              <a:t> clustering, i.e., Boston as well as the Springfield neighborhood, like the positioning of environmental justice groups</a:t>
            </a:r>
          </a:p>
          <a:p>
            <a:r>
              <a:rPr kumimoji="1" lang="en-US" altLang="zh-CN"/>
              <a:t>Spatial analysis reveals that there is a large overlap between the Tier II Facilities cluster and the environmental justice community area, which may involve economic and political factors</a:t>
            </a:r>
          </a:p>
          <a:p>
            <a:endParaRPr kumimoji="1" lang="zh-CN" altLang="en-US"/>
          </a:p>
        </p:txBody>
      </p:sp>
    </p:spTree>
    <p:extLst>
      <p:ext uri="{BB962C8B-B14F-4D97-AF65-F5344CB8AC3E}">
        <p14:creationId xmlns:p14="http://schemas.microsoft.com/office/powerpoint/2010/main" val="35088528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环保">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环保</Template>
  <Application>Microsoft Office PowerPoint</Application>
  <PresentationFormat>Widescreen</PresentationFormat>
  <Slides>9</Slides>
  <Notes>5</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环保</vt:lpstr>
      <vt:lpstr>Spatial Relationship between Environmental Justice and Tier II Facilities in Massachusetts</vt:lpstr>
      <vt:lpstr>Introduction</vt:lpstr>
      <vt:lpstr>Research Question</vt:lpstr>
      <vt:lpstr>Data</vt:lpstr>
      <vt:lpstr>Methodology</vt:lpstr>
      <vt:lpstr>Result (SVI cluster map)</vt:lpstr>
      <vt:lpstr>Result</vt:lpstr>
      <vt:lpstr>Result</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Spatial Relationship between Environmental Justice and Pollution Emission in Massachusetts</dc:title>
  <dc:creator>Zhou, Chengming</dc:creator>
  <cp:revision>1</cp:revision>
  <dcterms:created xsi:type="dcterms:W3CDTF">2022-04-29T23:54:10Z</dcterms:created>
  <dcterms:modified xsi:type="dcterms:W3CDTF">2022-05-02T06:03:14Z</dcterms:modified>
</cp:coreProperties>
</file>